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 Bold" charset="1" panose="02030802070405020303"/>
      <p:regular r:id="rId20"/>
    </p:embeddedFont>
    <p:embeddedFont>
      <p:font typeface="Now Bold" charset="1" panose="00000800000000000000"/>
      <p:regular r:id="rId21"/>
    </p:embeddedFont>
    <p:embeddedFont>
      <p:font typeface="Times New Roman" charset="1" panose="02030502070405020303"/>
      <p:regular r:id="rId22"/>
    </p:embeddedFont>
    <p:embeddedFont>
      <p:font typeface="DM Sans Bold" charset="1" panose="00000000000000000000"/>
      <p:regular r:id="rId23"/>
    </p:embeddedFont>
    <p:embeddedFont>
      <p:font typeface="DM Sans" charset="1" panose="00000000000000000000"/>
      <p:regular r:id="rId24"/>
    </p:embeddedFont>
    <p:embeddedFont>
      <p:font typeface="DM Sans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8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6361" y="1142142"/>
            <a:ext cx="8115300" cy="3549402"/>
          </a:xfrm>
          <a:custGeom>
            <a:avLst/>
            <a:gdLst/>
            <a:ahLst/>
            <a:cxnLst/>
            <a:rect r="r" b="b" t="t" l="l"/>
            <a:pathLst>
              <a:path h="3549402" w="8115300">
                <a:moveTo>
                  <a:pt x="0" y="0"/>
                </a:moveTo>
                <a:lnTo>
                  <a:pt x="8115300" y="0"/>
                </a:lnTo>
                <a:lnTo>
                  <a:pt x="8115300" y="3549402"/>
                </a:lnTo>
                <a:lnTo>
                  <a:pt x="0" y="3549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76" t="-10870" r="-13809" b="-347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2063" y="1906796"/>
            <a:ext cx="8571937" cy="219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39"/>
              </a:lnSpc>
            </a:pPr>
            <a:r>
              <a:rPr lang="en-US" sz="11707">
                <a:solidFill>
                  <a:srgbClr val="B100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EPIDEMIX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063" y="1046892"/>
            <a:ext cx="7078595" cy="86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1"/>
              </a:lnSpc>
            </a:pPr>
            <a:r>
              <a:rPr lang="en-US" sz="5058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PROJECT: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063" y="8290449"/>
            <a:ext cx="15484699" cy="6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36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Transmission Dynamics of Meningitis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2063" y="4378171"/>
            <a:ext cx="9854109" cy="114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  <a:spcBef>
                <a:spcPct val="0"/>
              </a:spcBef>
            </a:pPr>
            <a:r>
              <a:rPr lang="en-US" sz="663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Agent-Based Modeling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989" y="1191322"/>
            <a:ext cx="9708767" cy="838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6"/>
              </a:lnSpc>
            </a:pPr>
          </a:p>
          <a:p>
            <a:pPr algn="l" marL="934946" indent="-467473" lvl="1">
              <a:lnSpc>
                <a:spcPts val="6322"/>
              </a:lnSpc>
              <a:buFont typeface="Arial"/>
              <a:buChar char="•"/>
            </a:pPr>
            <a:r>
              <a:rPr lang="en-US" sz="433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Vaccines - introduce a weakened or inactive pathogen to stimulate the immune system, developing antibodies for future protection.</a:t>
            </a:r>
          </a:p>
          <a:p>
            <a:pPr algn="l" marL="922532" indent="-461266" lvl="1">
              <a:lnSpc>
                <a:spcPts val="6238"/>
              </a:lnSpc>
              <a:buFont typeface="Arial"/>
              <a:buChar char="•"/>
            </a:pPr>
            <a:r>
              <a:rPr lang="en-US" sz="427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Vaccination - aims for herd immunity, protecting the unvaccinated by immunizing a significant portion of the population.</a:t>
            </a:r>
          </a:p>
          <a:p>
            <a:pPr algn="l">
              <a:lnSpc>
                <a:spcPts val="493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1756" y="2077443"/>
            <a:ext cx="8366244" cy="6557335"/>
          </a:xfrm>
          <a:custGeom>
            <a:avLst/>
            <a:gdLst/>
            <a:ahLst/>
            <a:cxnLst/>
            <a:rect r="r" b="b" t="t" l="l"/>
            <a:pathLst>
              <a:path h="6557335" w="8366244">
                <a:moveTo>
                  <a:pt x="0" y="0"/>
                </a:moveTo>
                <a:lnTo>
                  <a:pt x="8366244" y="0"/>
                </a:lnTo>
                <a:lnTo>
                  <a:pt x="8366244" y="6557335"/>
                </a:lnTo>
                <a:lnTo>
                  <a:pt x="0" y="655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57" t="-1173" r="0" b="-11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27117" y="-12337"/>
            <a:ext cx="5607635" cy="104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29"/>
              </a:lnSpc>
              <a:spcBef>
                <a:spcPct val="0"/>
              </a:spcBef>
            </a:pPr>
            <a:r>
              <a:rPr lang="en-US" sz="6064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Vaccination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47209" y="4586412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29787" y="1028700"/>
            <a:ext cx="11029513" cy="8229600"/>
          </a:xfrm>
          <a:custGeom>
            <a:avLst/>
            <a:gdLst/>
            <a:ahLst/>
            <a:cxnLst/>
            <a:rect r="r" b="b" t="t" l="l"/>
            <a:pathLst>
              <a:path h="8229600" w="11029513">
                <a:moveTo>
                  <a:pt x="0" y="0"/>
                </a:moveTo>
                <a:lnTo>
                  <a:pt x="11029513" y="0"/>
                </a:lnTo>
                <a:lnTo>
                  <a:pt x="11029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1" t="-505" r="0" b="-50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746" y="2100405"/>
            <a:ext cx="6157957" cy="3043095"/>
            <a:chOff x="0" y="0"/>
            <a:chExt cx="8210609" cy="40574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8210609" cy="1480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256"/>
                </a:lnSpc>
                <a:spcBef>
                  <a:spcPct val="0"/>
                </a:spcBef>
              </a:pPr>
              <a:r>
                <a:rPr lang="en-US" sz="6659">
                  <a:solidFill>
                    <a:srgbClr val="048AFF"/>
                  </a:solidFill>
                  <a:latin typeface="Now Bold"/>
                  <a:ea typeface="Now Bold"/>
                  <a:cs typeface="Now Bold"/>
                  <a:sym typeface="Now Bold"/>
                </a:rPr>
                <a:t>Treatment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7737" y="1290238"/>
              <a:ext cx="7707029" cy="276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41"/>
                </a:lnSpc>
              </a:pPr>
              <a:r>
                <a:rPr lang="en-US" sz="290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Providing timely and effective medical care to infected individuals influences the overall infection dynamics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4051" y="5760866"/>
            <a:ext cx="5471347" cy="3497434"/>
            <a:chOff x="0" y="0"/>
            <a:chExt cx="7295129" cy="466324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338650"/>
              <a:ext cx="3160469" cy="77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Trying to eliminate Infection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3160469" cy="147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100%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134660" y="1338650"/>
              <a:ext cx="3160469" cy="76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Impact on Mortality Rates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134660" y="-133350"/>
              <a:ext cx="3160469" cy="146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10%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895665"/>
              <a:ext cx="3160469" cy="76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Prevention of Complications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23664"/>
              <a:ext cx="3160469" cy="146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20%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134660" y="3895665"/>
              <a:ext cx="3160469" cy="76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Improving Recoveries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134660" y="2423664"/>
              <a:ext cx="3160469" cy="146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75%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867" y="1655541"/>
            <a:ext cx="15911767" cy="7675122"/>
          </a:xfrm>
          <a:custGeom>
            <a:avLst/>
            <a:gdLst/>
            <a:ahLst/>
            <a:cxnLst/>
            <a:rect r="r" b="b" t="t" l="l"/>
            <a:pathLst>
              <a:path h="7675122" w="15911767">
                <a:moveTo>
                  <a:pt x="0" y="0"/>
                </a:moveTo>
                <a:lnTo>
                  <a:pt x="15911768" y="0"/>
                </a:lnTo>
                <a:lnTo>
                  <a:pt x="15911768" y="7675122"/>
                </a:lnTo>
                <a:lnTo>
                  <a:pt x="0" y="767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92" t="-14483" r="-259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3829"/>
            <a:ext cx="11148479" cy="109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96"/>
              </a:lnSpc>
              <a:spcBef>
                <a:spcPct val="0"/>
              </a:spcBef>
            </a:pPr>
            <a:r>
              <a:rPr lang="en-US" sz="640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User Interface: </a:t>
            </a:r>
            <a:r>
              <a:rPr lang="en-US" sz="6400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30675"/>
            <a:ext cx="16629524" cy="203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41"/>
              </a:lnSpc>
            </a:pPr>
            <a:r>
              <a:rPr lang="en-US" sz="1182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Q &amp; 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005377" y="2076813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38030" y="3921755"/>
            <a:ext cx="8211939" cy="230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  <a:spcBef>
                <a:spcPct val="0"/>
              </a:spcBef>
            </a:pPr>
          </a:p>
          <a:p>
            <a:pPr algn="ctr">
              <a:lnSpc>
                <a:spcPts val="9217"/>
              </a:lnSpc>
              <a:spcBef>
                <a:spcPct val="0"/>
              </a:spcBef>
            </a:pPr>
            <a:r>
              <a:rPr lang="en-US" sz="663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The Epidemix Team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1139" y="4749861"/>
            <a:ext cx="6437528" cy="49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4634" y="3441538"/>
            <a:ext cx="11370537" cy="137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1016" y="6030988"/>
            <a:ext cx="6059062" cy="4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3"/>
              </a:lnSpc>
              <a:spcBef>
                <a:spcPct val="0"/>
              </a:spcBef>
            </a:pPr>
            <a:r>
              <a:rPr lang="en-US" sz="295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0712726239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005377" y="2076813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16843" y="2254438"/>
            <a:ext cx="5404462" cy="99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</a:pPr>
            <a:r>
              <a:rPr lang="en-US" sz="3200" spc="-6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From:</a:t>
            </a:r>
          </a:p>
          <a:p>
            <a:pPr algn="l" marL="0" indent="0" lvl="0">
              <a:lnSpc>
                <a:spcPts val="3936"/>
              </a:lnSpc>
              <a:spcBef>
                <a:spcPct val="0"/>
              </a:spcBef>
            </a:pPr>
            <a:r>
              <a:rPr lang="en-US" sz="3200" spc="-6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The Epidemix Team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05377" y="6722854"/>
            <a:ext cx="668332" cy="668332"/>
          </a:xfrm>
          <a:custGeom>
            <a:avLst/>
            <a:gdLst/>
            <a:ahLst/>
            <a:cxnLst/>
            <a:rect r="r" b="b" t="t" l="l"/>
            <a:pathLst>
              <a:path h="668332" w="668332">
                <a:moveTo>
                  <a:pt x="0" y="0"/>
                </a:moveTo>
                <a:lnTo>
                  <a:pt x="668332" y="0"/>
                </a:lnTo>
                <a:lnTo>
                  <a:pt x="668332" y="668332"/>
                </a:lnTo>
                <a:lnTo>
                  <a:pt x="0" y="668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05377" y="7522891"/>
            <a:ext cx="668332" cy="668332"/>
          </a:xfrm>
          <a:custGeom>
            <a:avLst/>
            <a:gdLst/>
            <a:ahLst/>
            <a:cxnLst/>
            <a:rect r="r" b="b" t="t" l="l"/>
            <a:pathLst>
              <a:path h="668332" w="668332">
                <a:moveTo>
                  <a:pt x="0" y="0"/>
                </a:moveTo>
                <a:lnTo>
                  <a:pt x="668332" y="0"/>
                </a:lnTo>
                <a:lnTo>
                  <a:pt x="668332" y="668332"/>
                </a:lnTo>
                <a:lnTo>
                  <a:pt x="0" y="668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05377" y="5919646"/>
            <a:ext cx="668332" cy="668332"/>
          </a:xfrm>
          <a:custGeom>
            <a:avLst/>
            <a:gdLst/>
            <a:ahLst/>
            <a:cxnLst/>
            <a:rect r="r" b="b" t="t" l="l"/>
            <a:pathLst>
              <a:path h="668332" w="668332">
                <a:moveTo>
                  <a:pt x="0" y="0"/>
                </a:moveTo>
                <a:lnTo>
                  <a:pt x="668332" y="0"/>
                </a:lnTo>
                <a:lnTo>
                  <a:pt x="668332" y="668332"/>
                </a:lnTo>
                <a:lnTo>
                  <a:pt x="0" y="6683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05377" y="8322928"/>
            <a:ext cx="668332" cy="668332"/>
          </a:xfrm>
          <a:custGeom>
            <a:avLst/>
            <a:gdLst/>
            <a:ahLst/>
            <a:cxnLst/>
            <a:rect r="r" b="b" t="t" l="l"/>
            <a:pathLst>
              <a:path h="668332" w="668332">
                <a:moveTo>
                  <a:pt x="0" y="0"/>
                </a:moveTo>
                <a:lnTo>
                  <a:pt x="668332" y="0"/>
                </a:lnTo>
                <a:lnTo>
                  <a:pt x="668332" y="668332"/>
                </a:lnTo>
                <a:lnTo>
                  <a:pt x="0" y="6683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71016" y="6872653"/>
            <a:ext cx="6059062" cy="4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3"/>
              </a:lnSpc>
              <a:spcBef>
                <a:spcPct val="0"/>
              </a:spcBef>
            </a:pPr>
            <a:r>
              <a:rPr lang="en-US" sz="295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thepetridishposse@gmail.com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71016" y="7712487"/>
            <a:ext cx="6059062" cy="4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3"/>
              </a:lnSpc>
              <a:spcBef>
                <a:spcPct val="0"/>
              </a:spcBef>
            </a:pPr>
            <a:r>
              <a:rPr lang="en-US" sz="295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epidemix.jhubafrica.com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71016" y="8549338"/>
            <a:ext cx="8441163" cy="4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3"/>
              </a:lnSpc>
              <a:spcBef>
                <a:spcPct val="0"/>
              </a:spcBef>
            </a:pPr>
            <a:r>
              <a:rPr lang="en-US" sz="2954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Juja, Nairobi, Kenya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29753"/>
            <a:ext cx="16230600" cy="9769956"/>
            <a:chOff x="0" y="0"/>
            <a:chExt cx="4274726" cy="25731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573157"/>
            </a:xfrm>
            <a:custGeom>
              <a:avLst/>
              <a:gdLst/>
              <a:ahLst/>
              <a:cxnLst/>
              <a:rect r="r" b="b" t="t" l="l"/>
              <a:pathLst>
                <a:path h="257315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573157"/>
                  </a:lnTo>
                  <a:lnTo>
                    <a:pt x="0" y="25731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4274726" cy="258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6510" y="1462744"/>
            <a:ext cx="13904331" cy="853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Basics of Epidemiological Modeling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Introducing Agent-Based Modeling (ABM)Strategy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ABM 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Integrating SIR and ABM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Simulation Details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Intervention Strategies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 and Analysis Simulation Outcomes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Discussion Interpretation of Results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and Limitations</a:t>
            </a:r>
          </a:p>
          <a:p>
            <a:pPr algn="l" marL="779143" indent="-389571" lvl="1">
              <a:lnSpc>
                <a:spcPts val="5629"/>
              </a:lnSpc>
              <a:buAutoNum type="arabicPeriod" startAt="1"/>
            </a:pPr>
            <a:r>
              <a:rPr lang="en-US" sz="3608">
                <a:solidFill>
                  <a:srgbClr val="FFFAE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Questions and Answer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3139" y="320743"/>
            <a:ext cx="7547367" cy="7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104293" y="1377019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530953"/>
            <a:ext cx="5375543" cy="6427354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8844" t="0" r="-41800" b="-106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5783" y="410476"/>
            <a:ext cx="9706212" cy="169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sz="4885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MENINGOCOCCAL MENINGITIS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651" t="0" r="-2465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0797" y="2479987"/>
            <a:ext cx="8773203" cy="745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9"/>
              </a:lnSpc>
            </a:pPr>
            <a:r>
              <a:rPr lang="en-US" sz="4828" spc="1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Meningitis is the inflammation of brain and spinal cord membranes. It can be bacterial, viral, or fungal, with bacterial meningitis, particularly from </a:t>
            </a:r>
            <a:r>
              <a:rPr lang="en-US" sz="4828" spc="14">
                <a:solidFill>
                  <a:srgbClr val="00BF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Neisseria meningitidis</a:t>
            </a:r>
            <a:r>
              <a:rPr lang="en-US" sz="4828" spc="1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being the most severe - in African Meningitis belt.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079024" y="2379184"/>
            <a:ext cx="4208976" cy="6427354"/>
            <a:chOff x="0" y="0"/>
            <a:chExt cx="6736313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6739107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6739107">
                  <a:moveTo>
                    <a:pt x="6739107" y="10251440"/>
                  </a:moveTo>
                  <a:cubicBezTo>
                    <a:pt x="6739107" y="10284587"/>
                    <a:pt x="6730754" y="10286873"/>
                    <a:pt x="6708977" y="10286873"/>
                  </a:cubicBezTo>
                  <a:cubicBezTo>
                    <a:pt x="4473881" y="10286238"/>
                    <a:pt x="2238884" y="10286238"/>
                    <a:pt x="3788" y="10286238"/>
                  </a:cubicBezTo>
                  <a:cubicBezTo>
                    <a:pt x="0" y="10272395"/>
                    <a:pt x="5578" y="10259822"/>
                    <a:pt x="7865" y="10246995"/>
                  </a:cubicBezTo>
                  <a:cubicBezTo>
                    <a:pt x="106111" y="9685401"/>
                    <a:pt x="204457" y="9123934"/>
                    <a:pt x="303001" y="8562467"/>
                  </a:cubicBezTo>
                  <a:cubicBezTo>
                    <a:pt x="443509" y="7761986"/>
                    <a:pt x="584315" y="6961632"/>
                    <a:pt x="724723" y="6161151"/>
                  </a:cubicBezTo>
                  <a:cubicBezTo>
                    <a:pt x="898145" y="5172583"/>
                    <a:pt x="1071169" y="4184015"/>
                    <a:pt x="1244492" y="3195574"/>
                  </a:cubicBezTo>
                  <a:cubicBezTo>
                    <a:pt x="1420599" y="2191385"/>
                    <a:pt x="1596805" y="1187323"/>
                    <a:pt x="1773409" y="183261"/>
                  </a:cubicBezTo>
                  <a:cubicBezTo>
                    <a:pt x="1784149" y="122174"/>
                    <a:pt x="1791010" y="59690"/>
                    <a:pt x="1808412" y="635"/>
                  </a:cubicBezTo>
                  <a:cubicBezTo>
                    <a:pt x="3442000" y="635"/>
                    <a:pt x="5075588" y="635"/>
                    <a:pt x="6709176" y="0"/>
                  </a:cubicBezTo>
                  <a:cubicBezTo>
                    <a:pt x="6731352" y="0"/>
                    <a:pt x="6738908" y="3429"/>
                    <a:pt x="6738908" y="35814"/>
                  </a:cubicBezTo>
                  <a:cubicBezTo>
                    <a:pt x="6738312" y="3441065"/>
                    <a:pt x="6738312" y="6846316"/>
                    <a:pt x="6739107" y="10251440"/>
                  </a:cubicBezTo>
                  <a:close/>
                </a:path>
              </a:pathLst>
            </a:custGeom>
            <a:blipFill>
              <a:blip r:embed="rId5"/>
              <a:stretch>
                <a:fillRect l="-26350" t="-1" r="-26354" b="-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15567" y="4376513"/>
            <a:ext cx="11322621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sz="450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Simulation Development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04784" y="-29005"/>
            <a:ext cx="5306838" cy="10316005"/>
            <a:chOff x="0" y="0"/>
            <a:chExt cx="822168" cy="1598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2168" cy="1598219"/>
            </a:xfrm>
            <a:custGeom>
              <a:avLst/>
              <a:gdLst/>
              <a:ahLst/>
              <a:cxnLst/>
              <a:rect r="r" b="b" t="t" l="l"/>
              <a:pathLst>
                <a:path h="1598219" w="822168">
                  <a:moveTo>
                    <a:pt x="0" y="0"/>
                  </a:moveTo>
                  <a:lnTo>
                    <a:pt x="822168" y="0"/>
                  </a:lnTo>
                  <a:lnTo>
                    <a:pt x="822168" y="1598219"/>
                  </a:lnTo>
                  <a:lnTo>
                    <a:pt x="0" y="1598219"/>
                  </a:lnTo>
                  <a:close/>
                </a:path>
              </a:pathLst>
            </a:custGeom>
            <a:blipFill>
              <a:blip r:embed="rId4"/>
              <a:stretch>
                <a:fillRect l="-50919" t="0" r="-5091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139007" y="8379620"/>
            <a:ext cx="1726095" cy="1757360"/>
            <a:chOff x="0" y="0"/>
            <a:chExt cx="79834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340" cy="812800"/>
            </a:xfrm>
            <a:custGeom>
              <a:avLst/>
              <a:gdLst/>
              <a:ahLst/>
              <a:cxnLst/>
              <a:rect r="r" b="b" t="t" l="l"/>
              <a:pathLst>
                <a:path h="812800" w="798340">
                  <a:moveTo>
                    <a:pt x="399170" y="0"/>
                  </a:moveTo>
                  <a:cubicBezTo>
                    <a:pt x="178714" y="0"/>
                    <a:pt x="0" y="181951"/>
                    <a:pt x="0" y="406400"/>
                  </a:cubicBezTo>
                  <a:cubicBezTo>
                    <a:pt x="0" y="630849"/>
                    <a:pt x="178714" y="812800"/>
                    <a:pt x="399170" y="812800"/>
                  </a:cubicBezTo>
                  <a:cubicBezTo>
                    <a:pt x="619625" y="812800"/>
                    <a:pt x="798340" y="630849"/>
                    <a:pt x="798340" y="406400"/>
                  </a:cubicBezTo>
                  <a:cubicBezTo>
                    <a:pt x="798340" y="181951"/>
                    <a:pt x="619625" y="0"/>
                    <a:pt x="3991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4844" y="66675"/>
              <a:ext cx="648651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37595" y="5462951"/>
            <a:ext cx="2781833" cy="2356286"/>
            <a:chOff x="0" y="0"/>
            <a:chExt cx="959592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9592" cy="812800"/>
            </a:xfrm>
            <a:custGeom>
              <a:avLst/>
              <a:gdLst/>
              <a:ahLst/>
              <a:cxnLst/>
              <a:rect r="r" b="b" t="t" l="l"/>
              <a:pathLst>
                <a:path h="812800" w="959592">
                  <a:moveTo>
                    <a:pt x="479796" y="0"/>
                  </a:moveTo>
                  <a:cubicBezTo>
                    <a:pt x="214812" y="0"/>
                    <a:pt x="0" y="181951"/>
                    <a:pt x="0" y="406400"/>
                  </a:cubicBezTo>
                  <a:cubicBezTo>
                    <a:pt x="0" y="630849"/>
                    <a:pt x="214812" y="812800"/>
                    <a:pt x="479796" y="812800"/>
                  </a:cubicBezTo>
                  <a:cubicBezTo>
                    <a:pt x="744780" y="812800"/>
                    <a:pt x="959592" y="630849"/>
                    <a:pt x="959592" y="406400"/>
                  </a:cubicBezTo>
                  <a:cubicBezTo>
                    <a:pt x="959592" y="181951"/>
                    <a:pt x="744780" y="0"/>
                    <a:pt x="4797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89962" y="66675"/>
              <a:ext cx="779669" cy="669925"/>
            </a:xfrm>
            <a:prstGeom prst="rect">
              <a:avLst/>
            </a:prstGeom>
          </p:spPr>
          <p:txBody>
            <a:bodyPr anchor="ctr" rtlCol="false" tIns="68113" lIns="68113" bIns="68113" rIns="68113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862675" y="8260114"/>
            <a:ext cx="10471711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Analyze simulation results to gain insights and recommend public health interventions.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5102" y="7534201"/>
            <a:ext cx="11044086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sz="450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Assess Men5CV Vaccine Impact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228511" y="2583664"/>
            <a:ext cx="1757360" cy="2545333"/>
            <a:chOff x="0" y="0"/>
            <a:chExt cx="812800" cy="11772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177247"/>
            </a:xfrm>
            <a:custGeom>
              <a:avLst/>
              <a:gdLst/>
              <a:ahLst/>
              <a:cxnLst/>
              <a:rect r="r" b="b" t="t" l="l"/>
              <a:pathLst>
                <a:path h="1177247" w="812800">
                  <a:moveTo>
                    <a:pt x="406400" y="0"/>
                  </a:moveTo>
                  <a:cubicBezTo>
                    <a:pt x="181951" y="0"/>
                    <a:pt x="0" y="263536"/>
                    <a:pt x="0" y="588624"/>
                  </a:cubicBezTo>
                  <a:cubicBezTo>
                    <a:pt x="0" y="913711"/>
                    <a:pt x="181951" y="1177247"/>
                    <a:pt x="406400" y="1177247"/>
                  </a:cubicBezTo>
                  <a:cubicBezTo>
                    <a:pt x="630849" y="1177247"/>
                    <a:pt x="812800" y="913711"/>
                    <a:pt x="812800" y="588624"/>
                  </a:cubicBezTo>
                  <a:cubicBezTo>
                    <a:pt x="812800" y="263536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0842"/>
              <a:ext cx="660400" cy="966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571597" y="1028700"/>
            <a:ext cx="1757360" cy="175736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0" y="194999"/>
            <a:ext cx="5339762" cy="112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FFFAEB"/>
                </a:solidFill>
                <a:latin typeface="Now Bold"/>
                <a:ea typeface="Now Bold"/>
                <a:cs typeface="Now Bold"/>
                <a:sym typeface="Now Bold"/>
              </a:rPr>
              <a:t>Objectives: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78862" y="2041255"/>
            <a:ext cx="10355524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7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 advanced algorithms to model scenarios and predict disease dynamics.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65102" y="467697"/>
            <a:ext cx="10578344" cy="156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5"/>
              </a:lnSpc>
            </a:pPr>
            <a:r>
              <a:rPr lang="en-US" sz="450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Simulate Disease Transmission </a:t>
            </a:r>
          </a:p>
          <a:p>
            <a:pPr algn="l">
              <a:lnSpc>
                <a:spcPts val="6255"/>
              </a:lnSpc>
            </a:pPr>
            <a:r>
              <a:rPr lang="en-US" sz="4500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with Agent-Based Modeling (ABM)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74163" y="5252426"/>
            <a:ext cx="10360223" cy="13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8"/>
              </a:lnSpc>
            </a:pPr>
            <a:r>
              <a:rPr lang="en-US" sz="38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Create an ABM system to simulate infectious disease spread.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52701" y="9036695"/>
            <a:ext cx="1292609" cy="1250305"/>
          </a:xfrm>
          <a:custGeom>
            <a:avLst/>
            <a:gdLst/>
            <a:ahLst/>
            <a:cxnLst/>
            <a:rect r="r" b="b" t="t" l="l"/>
            <a:pathLst>
              <a:path h="1250305" w="1292609">
                <a:moveTo>
                  <a:pt x="0" y="0"/>
                </a:moveTo>
                <a:lnTo>
                  <a:pt x="1292608" y="0"/>
                </a:lnTo>
                <a:lnTo>
                  <a:pt x="1292608" y="1250305"/>
                </a:lnTo>
                <a:lnTo>
                  <a:pt x="0" y="1250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3543" y="1862020"/>
            <a:ext cx="2931282" cy="3277521"/>
          </a:xfrm>
          <a:custGeom>
            <a:avLst/>
            <a:gdLst/>
            <a:ahLst/>
            <a:cxnLst/>
            <a:rect r="r" b="b" t="t" l="l"/>
            <a:pathLst>
              <a:path h="3277521" w="2931282">
                <a:moveTo>
                  <a:pt x="0" y="0"/>
                </a:moveTo>
                <a:lnTo>
                  <a:pt x="2931282" y="0"/>
                </a:lnTo>
                <a:lnTo>
                  <a:pt x="2931282" y="3277522"/>
                </a:lnTo>
                <a:lnTo>
                  <a:pt x="0" y="3277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5" t="-182" r="0" b="-1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543" y="100328"/>
            <a:ext cx="11931429" cy="109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9"/>
              </a:lnSpc>
              <a:spcBef>
                <a:spcPct val="0"/>
              </a:spcBef>
            </a:pPr>
            <a:r>
              <a:rPr lang="en-US" sz="6300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Basics of Epidemiological Modeling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9238" y="4505171"/>
            <a:ext cx="9525" cy="113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91007" y="1448884"/>
            <a:ext cx="9275739" cy="2051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 use compartmental models to mathematically model Infectious disease transmission.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91007" y="3754861"/>
            <a:ext cx="11544498" cy="138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  <a:spcBef>
                <a:spcPct val="0"/>
              </a:spcBef>
            </a:pPr>
            <a:r>
              <a:rPr lang="en-US" sz="3800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S</a:t>
            </a:r>
            <a:r>
              <a:rPr lang="en-US" sz="3800">
                <a:solidFill>
                  <a:srgbClr val="B100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380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or</a:t>
            </a:r>
            <a:r>
              <a:rPr lang="en-US" sz="3800">
                <a:solidFill>
                  <a:srgbClr val="7ED9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3800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(Susceptible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</a:t>
            </a:r>
            <a:r>
              <a:rPr lang="en-US" sz="380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Infectious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, or </a:t>
            </a:r>
            <a:r>
              <a:rPr lang="en-US" sz="3800">
                <a:solidFill>
                  <a:srgbClr val="7ED9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Recovered</a:t>
            </a:r>
            <a:r>
              <a:rPr lang="en-US" sz="3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). People may progress between compartments.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91007" y="5821559"/>
            <a:ext cx="11907998" cy="343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6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core of our simulation model is structured around the </a:t>
            </a:r>
            <a:r>
              <a:rPr lang="en-US" sz="3860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sz="386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</a:t>
            </a:r>
            <a:r>
              <a:rPr lang="en-US" sz="3860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EI</a:t>
            </a:r>
            <a:r>
              <a:rPr lang="en-US" sz="3860">
                <a:solidFill>
                  <a:srgbClr val="7ED9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</a:t>
            </a:r>
            <a:r>
              <a:rPr lang="en-US" sz="3860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sz="386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(Susceptible, Vaccinated, Exposed, Infected, Recovered, Susceptible) paradigm, designed to capture the entire lifecycle of meningococcal disease transmission and immunity within a population.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543" y="5753876"/>
            <a:ext cx="3617615" cy="111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3845">
                <a:solidFill>
                  <a:srgbClr val="00BF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sz="38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The number of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susceptible individuals.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3543" y="7170775"/>
            <a:ext cx="4509195" cy="53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3045">
                <a:solidFill>
                  <a:srgbClr val="FF313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I:</a:t>
            </a:r>
            <a:r>
              <a:rPr lang="en-US" sz="30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infectious individuals.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543" y="8274357"/>
            <a:ext cx="4370388" cy="97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3145">
                <a:solidFill>
                  <a:srgbClr val="7ED95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</a:t>
            </a:r>
            <a:r>
              <a:rPr lang="en-US" sz="31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Removed (and immune)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8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 deceased individuals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36309" y="1156165"/>
            <a:ext cx="7954999" cy="3692016"/>
          </a:xfrm>
          <a:custGeom>
            <a:avLst/>
            <a:gdLst/>
            <a:ahLst/>
            <a:cxnLst/>
            <a:rect r="r" b="b" t="t" l="l"/>
            <a:pathLst>
              <a:path h="3692016" w="7954999">
                <a:moveTo>
                  <a:pt x="0" y="0"/>
                </a:moveTo>
                <a:lnTo>
                  <a:pt x="7954999" y="0"/>
                </a:lnTo>
                <a:lnTo>
                  <a:pt x="7954999" y="3692016"/>
                </a:lnTo>
                <a:lnTo>
                  <a:pt x="0" y="3692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1308" y="396943"/>
            <a:ext cx="9254001" cy="6434160"/>
          </a:xfrm>
          <a:custGeom>
            <a:avLst/>
            <a:gdLst/>
            <a:ahLst/>
            <a:cxnLst/>
            <a:rect r="r" b="b" t="t" l="l"/>
            <a:pathLst>
              <a:path h="6434160" w="9254001">
                <a:moveTo>
                  <a:pt x="0" y="0"/>
                </a:moveTo>
                <a:lnTo>
                  <a:pt x="9254001" y="0"/>
                </a:lnTo>
                <a:lnTo>
                  <a:pt x="9254001" y="6434161"/>
                </a:lnTo>
                <a:lnTo>
                  <a:pt x="0" y="643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491" y="115762"/>
            <a:ext cx="9902155" cy="91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  <a:spcBef>
                <a:spcPct val="0"/>
              </a:spcBef>
            </a:pPr>
            <a:r>
              <a:rPr lang="en-US" sz="5244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Basics of Epidemiological Modeling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36555"/>
            <a:ext cx="14735228" cy="39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540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Depicts different compartment variations based on the disease and modeling goals, which can become more complex in a real world.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1831868" y="7157971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4" y="0"/>
                </a:lnTo>
                <a:lnTo>
                  <a:pt x="14283864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2858" y="120294"/>
            <a:ext cx="4000006" cy="2126869"/>
          </a:xfrm>
          <a:custGeom>
            <a:avLst/>
            <a:gdLst/>
            <a:ahLst/>
            <a:cxnLst/>
            <a:rect r="r" b="b" t="t" l="l"/>
            <a:pathLst>
              <a:path h="2126869" w="4000006">
                <a:moveTo>
                  <a:pt x="0" y="0"/>
                </a:moveTo>
                <a:lnTo>
                  <a:pt x="4000006" y="0"/>
                </a:lnTo>
                <a:lnTo>
                  <a:pt x="4000006" y="2126869"/>
                </a:lnTo>
                <a:lnTo>
                  <a:pt x="0" y="212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408" y="378512"/>
            <a:ext cx="8605723" cy="80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5"/>
              </a:lnSpc>
            </a:pPr>
            <a:r>
              <a:rPr lang="en-US" sz="4787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AGENT-BASED MODELING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235" y="1358795"/>
            <a:ext cx="14650902" cy="29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5"/>
              </a:lnSpc>
            </a:pPr>
            <a:r>
              <a:rPr lang="en-US" sz="366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Agent-Based Modeling (ABM) is a computational modeling approach that simulates the actions and interactions of autonomous agents to assess their effects on a system as a whole. </a:t>
            </a:r>
          </a:p>
          <a:p>
            <a:pPr algn="l">
              <a:lnSpc>
                <a:spcPts val="4505"/>
              </a:lnSpc>
            </a:pPr>
          </a:p>
          <a:p>
            <a:pPr algn="ctr">
              <a:lnSpc>
                <a:spcPts val="450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5235" y="3701237"/>
            <a:ext cx="8705949" cy="80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7"/>
              </a:lnSpc>
              <a:spcBef>
                <a:spcPct val="0"/>
              </a:spcBef>
            </a:pPr>
            <a:r>
              <a:rPr lang="en-US" sz="4575" u="sng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SIM</a:t>
            </a:r>
            <a:r>
              <a:rPr lang="en-US" sz="4575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ULATION ENVIRONMENT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8945" y="4697014"/>
            <a:ext cx="7200252" cy="10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3200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Agents</a:t>
            </a: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Autonomous Individual entities with distinct characteristics and behaviors.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2193" y="8332275"/>
            <a:ext cx="7914070" cy="10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3200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Environment:</a:t>
            </a: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The space where agents interact, which can be spatial or abstract.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2193" y="6598432"/>
            <a:ext cx="7914070" cy="10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6"/>
              </a:lnSpc>
              <a:spcBef>
                <a:spcPct val="0"/>
              </a:spcBef>
            </a:pPr>
            <a:r>
              <a:rPr lang="en-US" sz="3200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Rules</a:t>
            </a: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Guidelines that govern the behavior﻿ and interactions of agents.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8855" y="3682187"/>
            <a:ext cx="3730023" cy="92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9"/>
              </a:lnSpc>
              <a:spcBef>
                <a:spcPct val="0"/>
              </a:spcBef>
            </a:pPr>
            <a:r>
              <a:rPr lang="en-US" sz="5300">
                <a:solidFill>
                  <a:srgbClr val="048A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ABM?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84206" y="4732010"/>
            <a:ext cx="6375094" cy="83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  <a:spcBef>
                <a:spcPct val="0"/>
              </a:spcBef>
            </a:pPr>
            <a:r>
              <a:rPr lang="en-US" sz="272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Dynamic Interactions: </a:t>
            </a:r>
          </a:p>
          <a:p>
            <a:pPr algn="l">
              <a:lnSpc>
                <a:spcPts val="3356"/>
              </a:lnSpc>
              <a:spcBef>
                <a:spcPct val="0"/>
              </a:spcBef>
            </a:pPr>
            <a:r>
              <a:rPr lang="en-US" sz="272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models complex interaction networks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60721" y="6128004"/>
            <a:ext cx="6936499" cy="3688250"/>
          </a:xfrm>
          <a:custGeom>
            <a:avLst/>
            <a:gdLst/>
            <a:ahLst/>
            <a:cxnLst/>
            <a:rect r="r" b="b" t="t" l="l"/>
            <a:pathLst>
              <a:path h="3688250" w="6936499">
                <a:moveTo>
                  <a:pt x="0" y="0"/>
                </a:moveTo>
                <a:lnTo>
                  <a:pt x="6936499" y="0"/>
                </a:lnTo>
                <a:lnTo>
                  <a:pt x="6936499" y="3688250"/>
                </a:lnTo>
                <a:lnTo>
                  <a:pt x="0" y="368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65701" y="485995"/>
            <a:ext cx="10911247" cy="9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Integration of SIR and ABM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4631" y="2171811"/>
            <a:ext cx="9495535" cy="5434556"/>
          </a:xfrm>
          <a:custGeom>
            <a:avLst/>
            <a:gdLst/>
            <a:ahLst/>
            <a:cxnLst/>
            <a:rect r="r" b="b" t="t" l="l"/>
            <a:pathLst>
              <a:path h="5434556" w="9495535">
                <a:moveTo>
                  <a:pt x="0" y="0"/>
                </a:moveTo>
                <a:lnTo>
                  <a:pt x="9495535" y="0"/>
                </a:lnTo>
                <a:lnTo>
                  <a:pt x="9495535" y="5434556"/>
                </a:lnTo>
                <a:lnTo>
                  <a:pt x="0" y="543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4" t="0" r="-183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429116"/>
            <a:ext cx="8594631" cy="620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Integrate ABM with SIR model</a:t>
            </a:r>
          </a:p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Starsim Python package</a:t>
            </a:r>
          </a:p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Adopt SVEIDRS structure</a:t>
            </a:r>
          </a:p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Incorporate demographic and geographic data</a:t>
            </a:r>
          </a:p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  <a:r>
              <a:rPr lang="en-US" sz="336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Derive epidemiological parameters</a:t>
            </a:r>
          </a:p>
          <a:p>
            <a:pPr algn="just" marL="726722" indent="-363361" lvl="1">
              <a:lnSpc>
                <a:spcPts val="7001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78297" y="5894987"/>
            <a:ext cx="17894953" cy="17894953"/>
            <a:chOff x="0" y="0"/>
            <a:chExt cx="23859937" cy="238599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59937" cy="23859937"/>
            </a:xfrm>
            <a:custGeom>
              <a:avLst/>
              <a:gdLst/>
              <a:ahLst/>
              <a:cxnLst/>
              <a:rect r="r" b="b" t="t" l="l"/>
              <a:pathLst>
                <a:path h="23859937" w="23859937">
                  <a:moveTo>
                    <a:pt x="0" y="0"/>
                  </a:moveTo>
                  <a:lnTo>
                    <a:pt x="23859937" y="0"/>
                  </a:lnTo>
                  <a:lnTo>
                    <a:pt x="23859937" y="23859937"/>
                  </a:lnTo>
                  <a:lnTo>
                    <a:pt x="0" y="23859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060040" y="2165886"/>
              <a:ext cx="3160469" cy="77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21"/>
                </a:lnSpc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Reduction Threat/Infection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060040" y="693886"/>
              <a:ext cx="3160469" cy="147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20%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8194700" y="2165886"/>
              <a:ext cx="3160469" cy="391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Lower Death Rates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194700" y="693886"/>
              <a:ext cx="3160469" cy="146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10%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060040" y="4722901"/>
              <a:ext cx="3160469" cy="391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Recoveries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060040" y="3250900"/>
              <a:ext cx="3160469" cy="146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20%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194700" y="4722901"/>
              <a:ext cx="3160469" cy="391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321"/>
                </a:lnSpc>
                <a:spcBef>
                  <a:spcPct val="0"/>
                </a:spcBef>
              </a:pPr>
              <a:r>
                <a:rPr lang="en-US" sz="2054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Reduced Exposure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194700" y="3250900"/>
              <a:ext cx="3160469" cy="1474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17"/>
                </a:lnSpc>
              </a:pPr>
              <a:r>
                <a:rPr lang="en-US" sz="6631">
                  <a:solidFill>
                    <a:srgbClr val="B100E8"/>
                  </a:solidFill>
                  <a:latin typeface="Now Bold"/>
                  <a:ea typeface="Now Bold"/>
                  <a:cs typeface="Now Bold"/>
                  <a:sym typeface="Now Bold"/>
                </a:rPr>
                <a:t>15%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96744" y="2560466"/>
            <a:ext cx="8394970" cy="7177747"/>
          </a:xfrm>
          <a:custGeom>
            <a:avLst/>
            <a:gdLst/>
            <a:ahLst/>
            <a:cxnLst/>
            <a:rect r="r" b="b" t="t" l="l"/>
            <a:pathLst>
              <a:path h="7177747" w="8394970">
                <a:moveTo>
                  <a:pt x="0" y="0"/>
                </a:moveTo>
                <a:lnTo>
                  <a:pt x="8394970" y="0"/>
                </a:lnTo>
                <a:lnTo>
                  <a:pt x="8394970" y="7177748"/>
                </a:lnTo>
                <a:lnTo>
                  <a:pt x="0" y="717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2" t="-16441" r="-173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39082" y="-52687"/>
            <a:ext cx="10755148" cy="291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6"/>
              </a:lnSpc>
            </a:pPr>
            <a:r>
              <a:rPr lang="en-US" sz="5313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Public Health Interventions: Combating Infection</a:t>
            </a:r>
          </a:p>
          <a:p>
            <a:pPr algn="l" marL="0" indent="0" lvl="0">
              <a:lnSpc>
                <a:spcPts val="848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40292"/>
            <a:ext cx="8706538" cy="234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6"/>
              </a:lnSpc>
            </a:pPr>
            <a:r>
              <a:rPr lang="en-US" sz="321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Public health interventions are essential for controlling and preventing disease by interrupting transmission and protecting individuals and communities.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459" y="5067300"/>
            <a:ext cx="8119749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Vaccine</a:t>
            </a:r>
          </a:p>
          <a:p>
            <a:pPr algn="l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Treatment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DAGFdB7m8eY</dc:identifier>
  <dcterms:modified xsi:type="dcterms:W3CDTF">2011-08-01T06:04:30Z</dcterms:modified>
  <cp:revision>1</cp:revision>
  <dc:title>epidemix_agent-based-modeling</dc:title>
</cp:coreProperties>
</file>